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leo" panose="00000500000000000000" pitchFamily="2" charset="0"/>
      <p:regular r:id="rId19"/>
    </p:embeddedFont>
    <p:embeddedFont>
      <p:font typeface="Aleo Bold" panose="020B0604020202020204" charset="0"/>
      <p:regular r:id="rId20"/>
    </p:embeddedFon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Canva Sans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34773" y="1028700"/>
            <a:ext cx="11453227" cy="9878771"/>
            <a:chOff x="0" y="0"/>
            <a:chExt cx="15270970" cy="13171695"/>
          </a:xfrm>
        </p:grpSpPr>
        <p:sp>
          <p:nvSpPr>
            <p:cNvPr id="3" name="Freeform 3"/>
            <p:cNvSpPr/>
            <p:nvPr/>
          </p:nvSpPr>
          <p:spPr>
            <a:xfrm>
              <a:off x="2719219" y="0"/>
              <a:ext cx="12027142" cy="10693222"/>
            </a:xfrm>
            <a:custGeom>
              <a:avLst/>
              <a:gdLst/>
              <a:ahLst/>
              <a:cxnLst/>
              <a:rect l="l" t="t" r="r" b="b"/>
              <a:pathLst>
                <a:path w="12027142" h="10693222">
                  <a:moveTo>
                    <a:pt x="0" y="0"/>
                  </a:moveTo>
                  <a:lnTo>
                    <a:pt x="12027142" y="0"/>
                  </a:lnTo>
                  <a:lnTo>
                    <a:pt x="12027142" y="10693222"/>
                  </a:lnTo>
                  <a:lnTo>
                    <a:pt x="0" y="1069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9957231">
              <a:off x="6414846" y="6420427"/>
              <a:ext cx="7484743" cy="5931659"/>
            </a:xfrm>
            <a:custGeom>
              <a:avLst/>
              <a:gdLst/>
              <a:ahLst/>
              <a:cxnLst/>
              <a:rect l="l" t="t" r="r" b="b"/>
              <a:pathLst>
                <a:path w="7484743" h="5931659">
                  <a:moveTo>
                    <a:pt x="0" y="0"/>
                  </a:moveTo>
                  <a:lnTo>
                    <a:pt x="7484743" y="0"/>
                  </a:lnTo>
                  <a:lnTo>
                    <a:pt x="7484743" y="5931659"/>
                  </a:lnTo>
                  <a:lnTo>
                    <a:pt x="0" y="593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942169">
              <a:off x="527859" y="7289039"/>
              <a:ext cx="5269199" cy="4627315"/>
            </a:xfrm>
            <a:custGeom>
              <a:avLst/>
              <a:gdLst/>
              <a:ahLst/>
              <a:cxnLst/>
              <a:rect l="l" t="t" r="r" b="b"/>
              <a:pathLst>
                <a:path w="5269199" h="4627315">
                  <a:moveTo>
                    <a:pt x="0" y="0"/>
                  </a:moveTo>
                  <a:lnTo>
                    <a:pt x="5269199" y="0"/>
                  </a:lnTo>
                  <a:lnTo>
                    <a:pt x="5269199" y="4627315"/>
                  </a:lnTo>
                  <a:lnTo>
                    <a:pt x="0" y="4627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16711" y="5087321"/>
              <a:ext cx="10512072" cy="6517171"/>
            </a:xfrm>
            <a:custGeom>
              <a:avLst/>
              <a:gdLst/>
              <a:ahLst/>
              <a:cxnLst/>
              <a:rect l="l" t="t" r="r" b="b"/>
              <a:pathLst>
                <a:path w="10512072" h="6517171">
                  <a:moveTo>
                    <a:pt x="0" y="0"/>
                  </a:moveTo>
                  <a:lnTo>
                    <a:pt x="10512071" y="0"/>
                  </a:lnTo>
                  <a:lnTo>
                    <a:pt x="10512071" y="6517171"/>
                  </a:lnTo>
                  <a:lnTo>
                    <a:pt x="0" y="6517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144150" y="2672598"/>
              <a:ext cx="2634571" cy="1202322"/>
            </a:xfrm>
            <a:custGeom>
              <a:avLst/>
              <a:gdLst/>
              <a:ahLst/>
              <a:cxnLst/>
              <a:rect l="l" t="t" r="r" b="b"/>
              <a:pathLst>
                <a:path w="2634571" h="1202322">
                  <a:moveTo>
                    <a:pt x="0" y="0"/>
                  </a:moveTo>
                  <a:lnTo>
                    <a:pt x="2634571" y="0"/>
                  </a:lnTo>
                  <a:lnTo>
                    <a:pt x="2634571" y="1202322"/>
                  </a:lnTo>
                  <a:lnTo>
                    <a:pt x="0" y="1202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46325" y="2957634"/>
              <a:ext cx="3204043" cy="1854340"/>
            </a:xfrm>
            <a:custGeom>
              <a:avLst/>
              <a:gdLst/>
              <a:ahLst/>
              <a:cxnLst/>
              <a:rect l="l" t="t" r="r" b="b"/>
              <a:pathLst>
                <a:path w="3204043" h="1854340">
                  <a:moveTo>
                    <a:pt x="0" y="0"/>
                  </a:moveTo>
                  <a:lnTo>
                    <a:pt x="3204043" y="0"/>
                  </a:lnTo>
                  <a:lnTo>
                    <a:pt x="3204043" y="1854340"/>
                  </a:lnTo>
                  <a:lnTo>
                    <a:pt x="0" y="185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0467810" y="5306791"/>
              <a:ext cx="4278551" cy="5536949"/>
            </a:xfrm>
            <a:custGeom>
              <a:avLst/>
              <a:gdLst/>
              <a:ahLst/>
              <a:cxnLst/>
              <a:rect l="l" t="t" r="r" b="b"/>
              <a:pathLst>
                <a:path w="4278551" h="5536949">
                  <a:moveTo>
                    <a:pt x="4278551" y="0"/>
                  </a:moveTo>
                  <a:lnTo>
                    <a:pt x="0" y="0"/>
                  </a:lnTo>
                  <a:lnTo>
                    <a:pt x="0" y="5536949"/>
                  </a:lnTo>
                  <a:lnTo>
                    <a:pt x="4278551" y="5536949"/>
                  </a:lnTo>
                  <a:lnTo>
                    <a:pt x="4278551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89476" flipH="1">
              <a:off x="12621200" y="3307837"/>
              <a:ext cx="2634571" cy="1202322"/>
            </a:xfrm>
            <a:custGeom>
              <a:avLst/>
              <a:gdLst/>
              <a:ahLst/>
              <a:cxnLst/>
              <a:rect l="l" t="t" r="r" b="b"/>
              <a:pathLst>
                <a:path w="2634571" h="1202322">
                  <a:moveTo>
                    <a:pt x="2634571" y="0"/>
                  </a:moveTo>
                  <a:lnTo>
                    <a:pt x="0" y="0"/>
                  </a:lnTo>
                  <a:lnTo>
                    <a:pt x="0" y="1202323"/>
                  </a:lnTo>
                  <a:lnTo>
                    <a:pt x="2634571" y="1202323"/>
                  </a:lnTo>
                  <a:lnTo>
                    <a:pt x="26345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94214" y="7830905"/>
              <a:ext cx="2277145" cy="2215041"/>
            </a:xfrm>
            <a:custGeom>
              <a:avLst/>
              <a:gdLst/>
              <a:ahLst/>
              <a:cxnLst/>
              <a:rect l="l" t="t" r="r" b="b"/>
              <a:pathLst>
                <a:path w="2277145" h="2215041">
                  <a:moveTo>
                    <a:pt x="0" y="0"/>
                  </a:moveTo>
                  <a:lnTo>
                    <a:pt x="2277145" y="0"/>
                  </a:lnTo>
                  <a:lnTo>
                    <a:pt x="2277145" y="2215041"/>
                  </a:lnTo>
                  <a:lnTo>
                    <a:pt x="0" y="2215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095542" y="236699"/>
              <a:ext cx="3184746" cy="3441277"/>
            </a:xfrm>
            <a:custGeom>
              <a:avLst/>
              <a:gdLst/>
              <a:ahLst/>
              <a:cxnLst/>
              <a:rect l="l" t="t" r="r" b="b"/>
              <a:pathLst>
                <a:path w="3184746" h="3441277">
                  <a:moveTo>
                    <a:pt x="0" y="0"/>
                  </a:moveTo>
                  <a:lnTo>
                    <a:pt x="3184746" y="0"/>
                  </a:lnTo>
                  <a:lnTo>
                    <a:pt x="3184746" y="3441277"/>
                  </a:lnTo>
                  <a:lnTo>
                    <a:pt x="0" y="344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248347" y="1281920"/>
              <a:ext cx="2616057" cy="1350836"/>
            </a:xfrm>
            <a:custGeom>
              <a:avLst/>
              <a:gdLst/>
              <a:ahLst/>
              <a:cxnLst/>
              <a:rect l="l" t="t" r="r" b="b"/>
              <a:pathLst>
                <a:path w="2616057" h="1350836">
                  <a:moveTo>
                    <a:pt x="0" y="0"/>
                  </a:moveTo>
                  <a:lnTo>
                    <a:pt x="2616056" y="0"/>
                  </a:lnTo>
                  <a:lnTo>
                    <a:pt x="2616056" y="1350836"/>
                  </a:lnTo>
                  <a:lnTo>
                    <a:pt x="0" y="1350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52173" y="1381760"/>
            <a:ext cx="7974449" cy="7605631"/>
          </a:xfrm>
          <a:custGeom>
            <a:avLst/>
            <a:gdLst/>
            <a:ahLst/>
            <a:cxnLst/>
            <a:rect l="l" t="t" r="r" b="b"/>
            <a:pathLst>
              <a:path w="7974449" h="7605631">
                <a:moveTo>
                  <a:pt x="0" y="0"/>
                </a:moveTo>
                <a:lnTo>
                  <a:pt x="7974449" y="0"/>
                </a:lnTo>
                <a:lnTo>
                  <a:pt x="7974449" y="7605631"/>
                </a:lnTo>
                <a:lnTo>
                  <a:pt x="0" y="76056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454019" y="5968086"/>
            <a:ext cx="3917581" cy="1417452"/>
          </a:xfrm>
          <a:custGeom>
            <a:avLst/>
            <a:gdLst/>
            <a:ahLst/>
            <a:cxnLst/>
            <a:rect l="l" t="t" r="r" b="b"/>
            <a:pathLst>
              <a:path w="3917581" h="1417452">
                <a:moveTo>
                  <a:pt x="0" y="0"/>
                </a:moveTo>
                <a:lnTo>
                  <a:pt x="3917581" y="0"/>
                </a:lnTo>
                <a:lnTo>
                  <a:pt x="3917581" y="1417452"/>
                </a:lnTo>
                <a:lnTo>
                  <a:pt x="0" y="14174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2668" y="-19050"/>
            <a:ext cx="11013459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183A3D"/>
                </a:solidFill>
                <a:latin typeface="Aleo Bold"/>
              </a:rPr>
              <a:t>Phosphorus Footprint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495" y="5723673"/>
            <a:ext cx="5262766" cy="3512896"/>
          </a:xfrm>
          <a:custGeom>
            <a:avLst/>
            <a:gdLst/>
            <a:ahLst/>
            <a:cxnLst/>
            <a:rect l="l" t="t" r="r" b="b"/>
            <a:pathLst>
              <a:path w="5262766" h="3512896">
                <a:moveTo>
                  <a:pt x="0" y="0"/>
                </a:moveTo>
                <a:lnTo>
                  <a:pt x="5262766" y="0"/>
                </a:lnTo>
                <a:lnTo>
                  <a:pt x="5262766" y="3512896"/>
                </a:lnTo>
                <a:lnTo>
                  <a:pt x="0" y="35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92730" y="5542698"/>
            <a:ext cx="5544272" cy="3693871"/>
          </a:xfrm>
          <a:custGeom>
            <a:avLst/>
            <a:gdLst/>
            <a:ahLst/>
            <a:cxnLst/>
            <a:rect l="l" t="t" r="r" b="b"/>
            <a:pathLst>
              <a:path w="5544272" h="3693871">
                <a:moveTo>
                  <a:pt x="0" y="0"/>
                </a:moveTo>
                <a:lnTo>
                  <a:pt x="5544272" y="0"/>
                </a:lnTo>
                <a:lnTo>
                  <a:pt x="5544272" y="3693871"/>
                </a:lnTo>
                <a:lnTo>
                  <a:pt x="0" y="3693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0471" y="333552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29" y="0"/>
                </a:lnTo>
                <a:lnTo>
                  <a:pt x="16888829" y="2207175"/>
                </a:lnTo>
                <a:lnTo>
                  <a:pt x="0" y="2207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120032"/>
            <a:ext cx="1828800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Aleo Bold"/>
              </a:rPr>
              <a:t>How often do you use fertilizer on your yard/plants?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22753" y="2456198"/>
            <a:ext cx="1539954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 </a:t>
            </a:r>
          </a:p>
          <a:p>
            <a:pPr algn="ctr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43428" y="2456198"/>
            <a:ext cx="2771458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Once a year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51990" y="2504459"/>
            <a:ext cx="494855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Multiple times a year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65572" y="9598519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0576" y="5994632"/>
            <a:ext cx="6152989" cy="4099429"/>
          </a:xfrm>
          <a:custGeom>
            <a:avLst/>
            <a:gdLst/>
            <a:ahLst/>
            <a:cxnLst/>
            <a:rect l="l" t="t" r="r" b="b"/>
            <a:pathLst>
              <a:path w="6152989" h="4099429">
                <a:moveTo>
                  <a:pt x="0" y="0"/>
                </a:moveTo>
                <a:lnTo>
                  <a:pt x="6152989" y="0"/>
                </a:lnTo>
                <a:lnTo>
                  <a:pt x="6152989" y="4099430"/>
                </a:lnTo>
                <a:lnTo>
                  <a:pt x="0" y="4099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9585" y="348426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30" y="0"/>
                </a:lnTo>
                <a:lnTo>
                  <a:pt x="16888830" y="2207175"/>
                </a:lnTo>
                <a:lnTo>
                  <a:pt x="0" y="220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22364"/>
            <a:ext cx="18288000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often do you play golf?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1394" y="2122823"/>
            <a:ext cx="1539954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 </a:t>
            </a:r>
          </a:p>
          <a:p>
            <a:pPr algn="ctr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81342" y="2171084"/>
            <a:ext cx="2771458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Once a year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69335" y="1768529"/>
            <a:ext cx="2889965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Throughout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the year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65572" y="9598519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5435" y="6054937"/>
            <a:ext cx="8793598" cy="3913151"/>
          </a:xfrm>
          <a:custGeom>
            <a:avLst/>
            <a:gdLst/>
            <a:ahLst/>
            <a:cxnLst/>
            <a:rect l="l" t="t" r="r" b="b"/>
            <a:pathLst>
              <a:path w="8793598" h="3913151">
                <a:moveTo>
                  <a:pt x="0" y="0"/>
                </a:moveTo>
                <a:lnTo>
                  <a:pt x="8793597" y="0"/>
                </a:lnTo>
                <a:lnTo>
                  <a:pt x="8793597" y="3913151"/>
                </a:lnTo>
                <a:lnTo>
                  <a:pt x="0" y="391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523455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29" y="0"/>
                </a:lnTo>
                <a:lnTo>
                  <a:pt x="16888829" y="2207175"/>
                </a:lnTo>
                <a:lnTo>
                  <a:pt x="0" y="220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22364"/>
            <a:ext cx="1828800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Septic System vs. Sewer System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16365" y="1886426"/>
            <a:ext cx="2738140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NEW Septic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Tank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68075" y="1950409"/>
            <a:ext cx="4877395" cy="120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Sewer Treatment</a:t>
            </a:r>
          </a:p>
          <a:p>
            <a:pPr algn="ctr">
              <a:lnSpc>
                <a:spcPts val="4381"/>
              </a:lnSpc>
            </a:pPr>
            <a:r>
              <a:rPr lang="en-US" sz="3129">
                <a:solidFill>
                  <a:srgbClr val="000000"/>
                </a:solidFill>
                <a:latin typeface="Canva Sans Bold"/>
              </a:rPr>
              <a:t> (city/town/public sewer)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59191" y="1690542"/>
            <a:ext cx="3184013" cy="183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4242">
                <a:solidFill>
                  <a:srgbClr val="000000"/>
                </a:solidFill>
                <a:latin typeface="Canva Sans Bold"/>
              </a:rPr>
              <a:t>Septic Tank </a:t>
            </a:r>
          </a:p>
          <a:p>
            <a:pPr algn="ctr">
              <a:lnSpc>
                <a:spcPts val="4376"/>
              </a:lnSpc>
            </a:pPr>
            <a:r>
              <a:rPr lang="en-US" sz="3126">
                <a:solidFill>
                  <a:srgbClr val="000000"/>
                </a:solidFill>
                <a:latin typeface="Canva Sans Bold"/>
              </a:rPr>
              <a:t>(old or </a:t>
            </a:r>
          </a:p>
          <a:p>
            <a:pPr algn="ctr">
              <a:lnSpc>
                <a:spcPts val="4376"/>
              </a:lnSpc>
            </a:pPr>
            <a:r>
              <a:rPr lang="en-US" sz="3126">
                <a:solidFill>
                  <a:srgbClr val="000000"/>
                </a:solidFill>
                <a:latin typeface="Canva Sans Bold"/>
              </a:rPr>
              <a:t>not maintained)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65572" y="9598519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9641" y="6017153"/>
            <a:ext cx="5488719" cy="5228004"/>
          </a:xfrm>
          <a:custGeom>
            <a:avLst/>
            <a:gdLst/>
            <a:ahLst/>
            <a:cxnLst/>
            <a:rect l="l" t="t" r="r" b="b"/>
            <a:pathLst>
              <a:path w="5488719" h="5228004">
                <a:moveTo>
                  <a:pt x="0" y="0"/>
                </a:moveTo>
                <a:lnTo>
                  <a:pt x="5488718" y="0"/>
                </a:lnTo>
                <a:lnTo>
                  <a:pt x="5488718" y="5228005"/>
                </a:lnTo>
                <a:lnTo>
                  <a:pt x="0" y="522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3167561" y="3380489"/>
            <a:ext cx="14665417" cy="513290"/>
          </a:xfrm>
          <a:custGeom>
            <a:avLst/>
            <a:gdLst/>
            <a:ahLst/>
            <a:cxnLst/>
            <a:rect l="l" t="t" r="r" b="b"/>
            <a:pathLst>
              <a:path w="14665417" h="513290">
                <a:moveTo>
                  <a:pt x="14665417" y="0"/>
                </a:moveTo>
                <a:lnTo>
                  <a:pt x="0" y="0"/>
                </a:lnTo>
                <a:lnTo>
                  <a:pt x="0" y="513289"/>
                </a:lnTo>
                <a:lnTo>
                  <a:pt x="14665417" y="513289"/>
                </a:lnTo>
                <a:lnTo>
                  <a:pt x="146654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8006" y="3380489"/>
            <a:ext cx="2879555" cy="590309"/>
          </a:xfrm>
          <a:custGeom>
            <a:avLst/>
            <a:gdLst/>
            <a:ahLst/>
            <a:cxnLst/>
            <a:rect l="l" t="t" r="r" b="b"/>
            <a:pathLst>
              <a:path w="2879555" h="590309">
                <a:moveTo>
                  <a:pt x="0" y="0"/>
                </a:moveTo>
                <a:lnTo>
                  <a:pt x="2879555" y="0"/>
                </a:lnTo>
                <a:lnTo>
                  <a:pt x="2879555" y="590309"/>
                </a:lnTo>
                <a:lnTo>
                  <a:pt x="0" y="590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7783" y="3970798"/>
            <a:ext cx="15363250" cy="614530"/>
          </a:xfrm>
          <a:custGeom>
            <a:avLst/>
            <a:gdLst/>
            <a:ahLst/>
            <a:cxnLst/>
            <a:rect l="l" t="t" r="r" b="b"/>
            <a:pathLst>
              <a:path w="15363250" h="614530">
                <a:moveTo>
                  <a:pt x="0" y="0"/>
                </a:moveTo>
                <a:lnTo>
                  <a:pt x="15363250" y="0"/>
                </a:lnTo>
                <a:lnTo>
                  <a:pt x="15363250" y="614530"/>
                </a:lnTo>
                <a:lnTo>
                  <a:pt x="0" y="614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226713"/>
            <a:ext cx="18288000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often do you go boating?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6073" y="1789131"/>
            <a:ext cx="1539954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 </a:t>
            </a:r>
          </a:p>
          <a:p>
            <a:pPr algn="ctr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67745" y="1618817"/>
            <a:ext cx="2841228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A few times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a year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79513" y="1618817"/>
            <a:ext cx="2776141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Throughout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 the year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65572" y="9598519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67584" y="3313814"/>
            <a:ext cx="63669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25842" y="3313814"/>
            <a:ext cx="3657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88376" y="3313814"/>
            <a:ext cx="3657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1190" y="3352111"/>
            <a:ext cx="3657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39903" y="3313388"/>
            <a:ext cx="3657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1190" y="3313814"/>
            <a:ext cx="3657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F8F8"/>
                </a:solidFill>
                <a:latin typeface="Canva Sans Bold"/>
              </a:rPr>
              <a:t>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04053" y="1952192"/>
            <a:ext cx="179117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Seldom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702" y="4623428"/>
            <a:ext cx="2489359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Less phosphorus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14831" y="4747261"/>
            <a:ext cx="2578894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Most phosphorus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3456"/>
            <a:ext cx="3517257" cy="10013544"/>
          </a:xfrm>
          <a:custGeom>
            <a:avLst/>
            <a:gdLst/>
            <a:ahLst/>
            <a:cxnLst/>
            <a:rect l="l" t="t" r="r" b="b"/>
            <a:pathLst>
              <a:path w="3517257" h="10013544">
                <a:moveTo>
                  <a:pt x="0" y="0"/>
                </a:moveTo>
                <a:lnTo>
                  <a:pt x="3517257" y="0"/>
                </a:lnTo>
                <a:lnTo>
                  <a:pt x="3517257" y="10013544"/>
                </a:lnTo>
                <a:lnTo>
                  <a:pt x="0" y="1001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66438" y="1028700"/>
            <a:ext cx="1802200" cy="975674"/>
          </a:xfrm>
          <a:custGeom>
            <a:avLst/>
            <a:gdLst/>
            <a:ahLst/>
            <a:cxnLst/>
            <a:rect l="l" t="t" r="r" b="b"/>
            <a:pathLst>
              <a:path w="1802200" h="975674">
                <a:moveTo>
                  <a:pt x="0" y="0"/>
                </a:moveTo>
                <a:lnTo>
                  <a:pt x="1802200" y="0"/>
                </a:lnTo>
                <a:lnTo>
                  <a:pt x="1802200" y="975674"/>
                </a:lnTo>
                <a:lnTo>
                  <a:pt x="0" y="975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9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80820" y="9258300"/>
            <a:ext cx="751913" cy="790730"/>
          </a:xfrm>
          <a:custGeom>
            <a:avLst/>
            <a:gdLst/>
            <a:ahLst/>
            <a:cxnLst/>
            <a:rect l="l" t="t" r="r" b="b"/>
            <a:pathLst>
              <a:path w="751913" h="790730">
                <a:moveTo>
                  <a:pt x="0" y="0"/>
                </a:moveTo>
                <a:lnTo>
                  <a:pt x="751913" y="0"/>
                </a:lnTo>
                <a:lnTo>
                  <a:pt x="751913" y="790730"/>
                </a:lnTo>
                <a:lnTo>
                  <a:pt x="0" y="790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44915" y="4650788"/>
            <a:ext cx="1085864" cy="808968"/>
          </a:xfrm>
          <a:custGeom>
            <a:avLst/>
            <a:gdLst/>
            <a:ahLst/>
            <a:cxnLst/>
            <a:rect l="l" t="t" r="r" b="b"/>
            <a:pathLst>
              <a:path w="1085864" h="808968">
                <a:moveTo>
                  <a:pt x="0" y="0"/>
                </a:moveTo>
                <a:lnTo>
                  <a:pt x="1085864" y="0"/>
                </a:lnTo>
                <a:lnTo>
                  <a:pt x="1085864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18723" y="2978555"/>
            <a:ext cx="1114010" cy="788162"/>
          </a:xfrm>
          <a:custGeom>
            <a:avLst/>
            <a:gdLst/>
            <a:ahLst/>
            <a:cxnLst/>
            <a:rect l="l" t="t" r="r" b="b"/>
            <a:pathLst>
              <a:path w="1114010" h="788162">
                <a:moveTo>
                  <a:pt x="0" y="0"/>
                </a:moveTo>
                <a:lnTo>
                  <a:pt x="1114010" y="0"/>
                </a:lnTo>
                <a:lnTo>
                  <a:pt x="1114010" y="788162"/>
                </a:lnTo>
                <a:lnTo>
                  <a:pt x="0" y="788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44915" y="8000861"/>
            <a:ext cx="1085864" cy="819827"/>
          </a:xfrm>
          <a:custGeom>
            <a:avLst/>
            <a:gdLst/>
            <a:ahLst/>
            <a:cxnLst/>
            <a:rect l="l" t="t" r="r" b="b"/>
            <a:pathLst>
              <a:path w="1085864" h="819827">
                <a:moveTo>
                  <a:pt x="0" y="0"/>
                </a:moveTo>
                <a:lnTo>
                  <a:pt x="1085864" y="0"/>
                </a:lnTo>
                <a:lnTo>
                  <a:pt x="1085864" y="819827"/>
                </a:lnTo>
                <a:lnTo>
                  <a:pt x="0" y="8198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18723" y="6333986"/>
            <a:ext cx="1114010" cy="807657"/>
          </a:xfrm>
          <a:custGeom>
            <a:avLst/>
            <a:gdLst/>
            <a:ahLst/>
            <a:cxnLst/>
            <a:rect l="l" t="t" r="r" b="b"/>
            <a:pathLst>
              <a:path w="1114010" h="807657">
                <a:moveTo>
                  <a:pt x="0" y="0"/>
                </a:moveTo>
                <a:lnTo>
                  <a:pt x="1114010" y="0"/>
                </a:lnTo>
                <a:lnTo>
                  <a:pt x="1114010" y="807657"/>
                </a:lnTo>
                <a:lnTo>
                  <a:pt x="0" y="807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18606" y="-52071"/>
            <a:ext cx="18511826" cy="103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00000"/>
                </a:solidFill>
                <a:latin typeface="Canva Sans Bold"/>
              </a:rPr>
              <a:t>What’s your Phosphorus Footprint Score?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97328" y="1254469"/>
            <a:ext cx="607742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So much phosphorus!  YIKES!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97328" y="2768309"/>
            <a:ext cx="12456943" cy="11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452">
                <a:solidFill>
                  <a:srgbClr val="000000"/>
                </a:solidFill>
                <a:latin typeface="Canva Sans"/>
              </a:rPr>
              <a:t>Still  a high phosphorus score. What are two things you could change?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7328" y="4691634"/>
            <a:ext cx="12456943" cy="5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452">
                <a:solidFill>
                  <a:srgbClr val="000000"/>
                </a:solidFill>
                <a:latin typeface="Canva Sans"/>
              </a:rPr>
              <a:t>Doing OK! What is one thing you could change?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97328" y="6410180"/>
            <a:ext cx="12456943" cy="5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452">
                <a:solidFill>
                  <a:srgbClr val="000000"/>
                </a:solidFill>
                <a:latin typeface="Canva Sans"/>
              </a:rPr>
              <a:t>OK! What is one thing you could change?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97328" y="7934186"/>
            <a:ext cx="12456943" cy="5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452">
                <a:solidFill>
                  <a:srgbClr val="000000"/>
                </a:solidFill>
                <a:latin typeface="Canva Sans"/>
              </a:rPr>
              <a:t>WOW!  This is a pretty great score!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97328" y="9326031"/>
            <a:ext cx="12456943" cy="5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452">
                <a:solidFill>
                  <a:srgbClr val="000000"/>
                </a:solidFill>
                <a:latin typeface="Canva Sans"/>
              </a:rPr>
              <a:t>You are a RockStar!  Congrats!  Don’t change a thing!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447" y="-152400"/>
            <a:ext cx="5614353" cy="13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Canva Sans Bold"/>
              </a:rPr>
              <a:t>Let’s talk....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5447" y="1567350"/>
            <a:ext cx="6370181" cy="162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4"/>
              </a:lnSpc>
            </a:pPr>
            <a:r>
              <a:rPr lang="en-US" sz="3081">
                <a:solidFill>
                  <a:srgbClr val="000000"/>
                </a:solidFill>
                <a:latin typeface="Canva Sans Bold"/>
              </a:rPr>
              <a:t>What if you eat vegetables/fruits that are heavily fertilized?  </a:t>
            </a:r>
          </a:p>
          <a:p>
            <a:pPr>
              <a:lnSpc>
                <a:spcPts val="4314"/>
              </a:lnSpc>
            </a:pPr>
            <a:r>
              <a:rPr lang="en-US" sz="3081">
                <a:solidFill>
                  <a:srgbClr val="000000"/>
                </a:solidFill>
                <a:latin typeface="Canva Sans Bold"/>
              </a:rPr>
              <a:t>Does that make a difference?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80827" y="3712093"/>
            <a:ext cx="7781047" cy="211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What if you occasionally eat dairy products but they are cage free and not from a large facility?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What does that even mean?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33790" y="550862"/>
            <a:ext cx="8475123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What does it mean to be organically grown?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How does that make a difference?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3640" y="3912104"/>
            <a:ext cx="6370181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Are your detergents (dish and laundry) phosphate free? 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How do you know?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447" y="6712452"/>
            <a:ext cx="7836901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Do you test your soil for nutrient levels?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74152" y="2350035"/>
            <a:ext cx="693093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Do you grow your own vegetables?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79800" y="7864976"/>
            <a:ext cx="4831315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Do you pick up your dog poop every time?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64230" y="6674351"/>
            <a:ext cx="5066492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 Bold"/>
              </a:rPr>
              <a:t>Do you compost?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198116"/>
            <a:ext cx="10214690" cy="12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Canva Sans Bold"/>
              </a:rPr>
              <a:t>Things to think about...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857831"/>
            <a:ext cx="18288000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Phosphorus is used in farming for fertilizing crops for humans and farm animals.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Producing beef takes significant amounts of phosphate in fertilizer.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A plant-based diet helps reduce the amount of phosphate needed to feed the world.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Phosphorus is mined from rocks as a nonrenewable resource.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Can be extracted from mining but can also disperse into the environment (soil and bodies of water) by erosion.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Phosphorus contributes to the basic component of the building block for life and life’s processes (DNA and ATP).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Bones contain high levels of phosphorus and have historically been used for fertilizer.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561773"/>
            <a:ext cx="18288000" cy="798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Phosphorus travels as runoff from farms, golf courses, ball fields, manicured lawns into bodies of water. </a:t>
            </a:r>
          </a:p>
          <a:p>
            <a:pPr marL="1640854" lvl="2" indent="-546951">
              <a:lnSpc>
                <a:spcPts val="5320"/>
              </a:lnSpc>
              <a:spcBef>
                <a:spcPct val="0"/>
              </a:spcBef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Excess phosphorus in waterways contributes to algae blooms and can cause fish kills.</a:t>
            </a:r>
          </a:p>
          <a:p>
            <a:pPr marL="820427" lvl="1" indent="-410214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Historically, phosphorus was a major component in all laundry and dish detergents until the last few decades.</a:t>
            </a:r>
          </a:p>
          <a:p>
            <a:pPr marL="1640854" lvl="2" indent="-546951">
              <a:lnSpc>
                <a:spcPts val="5320"/>
              </a:lnSpc>
              <a:spcBef>
                <a:spcPct val="0"/>
              </a:spcBef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Legislation is banning the use of phosphorus in detergents.  Check out your products that you use in your home/work.</a:t>
            </a:r>
          </a:p>
          <a:p>
            <a:pPr marL="820427" lvl="1" indent="-410214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Phosphorus enters the environment after plants decay or animals produce wastes. </a:t>
            </a:r>
          </a:p>
          <a:p>
            <a:pPr marL="1640854" lvl="2" indent="-546951">
              <a:lnSpc>
                <a:spcPts val="5320"/>
              </a:lnSpc>
              <a:spcBef>
                <a:spcPct val="0"/>
              </a:spcBef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Dog poop (and yours) contains phosphorus. Dispose your pet’s waste to ensure no damaging runoff.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-133350"/>
            <a:ext cx="10214690" cy="12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Canva Sans Bold"/>
              </a:rPr>
              <a:t>Things to think about...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211" y="391907"/>
            <a:ext cx="17821536" cy="686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4"/>
              </a:lnSpc>
            </a:pPr>
            <a:r>
              <a:rPr lang="en-US" sz="5678">
                <a:solidFill>
                  <a:srgbClr val="000000"/>
                </a:solidFill>
                <a:latin typeface="Aleo"/>
              </a:rPr>
              <a:t>A phosphorus footprint refers to the total amount of phosphorus that is used or consumed throughout the lifecycle of a product, service, organization, or individual, much like a carbon footprint. </a:t>
            </a:r>
          </a:p>
          <a:p>
            <a:pPr>
              <a:lnSpc>
                <a:spcPts val="6814"/>
              </a:lnSpc>
            </a:pPr>
            <a:endParaRPr lang="en-US" sz="5678">
              <a:solidFill>
                <a:srgbClr val="000000"/>
              </a:solidFill>
              <a:latin typeface="Aleo"/>
            </a:endParaRPr>
          </a:p>
          <a:p>
            <a:pPr>
              <a:lnSpc>
                <a:spcPts val="6814"/>
              </a:lnSpc>
              <a:spcBef>
                <a:spcPct val="0"/>
              </a:spcBef>
            </a:pPr>
            <a:r>
              <a:rPr lang="en-US" sz="5678">
                <a:solidFill>
                  <a:srgbClr val="000000"/>
                </a:solidFill>
                <a:latin typeface="Aleo"/>
              </a:rPr>
              <a:t>It includes the phosphorus inputs associated with various activities, such as agricultural practices, industrial processes, and human activities.</a:t>
            </a:r>
          </a:p>
        </p:txBody>
      </p:sp>
      <p:sp>
        <p:nvSpPr>
          <p:cNvPr id="3" name="Freeform 3"/>
          <p:cNvSpPr/>
          <p:nvPr/>
        </p:nvSpPr>
        <p:spPr>
          <a:xfrm>
            <a:off x="709464" y="8058091"/>
            <a:ext cx="1444978" cy="1910715"/>
          </a:xfrm>
          <a:custGeom>
            <a:avLst/>
            <a:gdLst/>
            <a:ahLst/>
            <a:cxnLst/>
            <a:rect l="l" t="t" r="r" b="b"/>
            <a:pathLst>
              <a:path w="1444978" h="1910715">
                <a:moveTo>
                  <a:pt x="0" y="0"/>
                </a:moveTo>
                <a:lnTo>
                  <a:pt x="1444978" y="0"/>
                </a:lnTo>
                <a:lnTo>
                  <a:pt x="1444978" y="1910715"/>
                </a:lnTo>
                <a:lnTo>
                  <a:pt x="0" y="191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46723" y="7991416"/>
            <a:ext cx="16241277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</a:rPr>
              <a:t>This “footprint “ tool is a </a:t>
            </a:r>
            <a:r>
              <a:rPr lang="en-US" sz="3300">
                <a:solidFill>
                  <a:srgbClr val="000000"/>
                </a:solidFill>
                <a:latin typeface="Canva Sans Italics"/>
              </a:rPr>
              <a:t>rough</a:t>
            </a:r>
            <a:r>
              <a:rPr lang="en-US" sz="3300">
                <a:solidFill>
                  <a:srgbClr val="000000"/>
                </a:solidFill>
                <a:latin typeface="Canva Sans"/>
              </a:rPr>
              <a:t> estimate of your activities and how they may affect the P cycle.  It’s used to get us talking about this important issue.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2722" y="1009650"/>
            <a:ext cx="17535278" cy="898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leo Bold"/>
              </a:rPr>
              <a:t>How much do you think your P footprint affects the environment?</a:t>
            </a:r>
          </a:p>
          <a:p>
            <a:pPr algn="ctr">
              <a:lnSpc>
                <a:spcPts val="10800"/>
              </a:lnSpc>
            </a:pPr>
            <a:endParaRPr lang="en-US" sz="9000">
              <a:solidFill>
                <a:srgbClr val="000000"/>
              </a:solidFill>
              <a:latin typeface="Aleo Bold"/>
            </a:endParaRPr>
          </a:p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leo Bold"/>
              </a:rPr>
              <a:t>Let’s find out...</a:t>
            </a:r>
          </a:p>
          <a:p>
            <a:pPr algn="ctr">
              <a:lnSpc>
                <a:spcPts val="10800"/>
              </a:lnSpc>
            </a:pPr>
            <a:endParaRPr lang="en-US" sz="9000">
              <a:solidFill>
                <a:srgbClr val="000000"/>
              </a:solidFill>
              <a:latin typeface="Aleo Bold"/>
            </a:endParaRP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Aleo Bold"/>
              </a:rPr>
              <a:t>Use the scale for your responses (you may also use zero)</a:t>
            </a:r>
          </a:p>
        </p:txBody>
      </p:sp>
      <p:sp>
        <p:nvSpPr>
          <p:cNvPr id="3" name="Freeform 3"/>
          <p:cNvSpPr/>
          <p:nvPr/>
        </p:nvSpPr>
        <p:spPr>
          <a:xfrm>
            <a:off x="752722" y="58699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6936" y="6017820"/>
            <a:ext cx="4304000" cy="3303320"/>
          </a:xfrm>
          <a:custGeom>
            <a:avLst/>
            <a:gdLst/>
            <a:ahLst/>
            <a:cxnLst/>
            <a:rect l="l" t="t" r="r" b="b"/>
            <a:pathLst>
              <a:path w="4304000" h="3303320">
                <a:moveTo>
                  <a:pt x="0" y="0"/>
                </a:moveTo>
                <a:lnTo>
                  <a:pt x="4304000" y="0"/>
                </a:lnTo>
                <a:lnTo>
                  <a:pt x="4304000" y="3303320"/>
                </a:lnTo>
                <a:lnTo>
                  <a:pt x="0" y="330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437325" y="6159490"/>
            <a:ext cx="2920261" cy="3249247"/>
          </a:xfrm>
          <a:custGeom>
            <a:avLst/>
            <a:gdLst/>
            <a:ahLst/>
            <a:cxnLst/>
            <a:rect l="l" t="t" r="r" b="b"/>
            <a:pathLst>
              <a:path w="2920261" h="3249247">
                <a:moveTo>
                  <a:pt x="0" y="0"/>
                </a:moveTo>
                <a:lnTo>
                  <a:pt x="2920261" y="0"/>
                </a:lnTo>
                <a:lnTo>
                  <a:pt x="2920261" y="3249247"/>
                </a:lnTo>
                <a:lnTo>
                  <a:pt x="0" y="3249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2558" y="6247087"/>
            <a:ext cx="3643322" cy="3074053"/>
          </a:xfrm>
          <a:custGeom>
            <a:avLst/>
            <a:gdLst/>
            <a:ahLst/>
            <a:cxnLst/>
            <a:rect l="l" t="t" r="r" b="b"/>
            <a:pathLst>
              <a:path w="3643322" h="3074053">
                <a:moveTo>
                  <a:pt x="0" y="0"/>
                </a:moveTo>
                <a:lnTo>
                  <a:pt x="3643321" y="0"/>
                </a:lnTo>
                <a:lnTo>
                  <a:pt x="3643321" y="3074053"/>
                </a:lnTo>
                <a:lnTo>
                  <a:pt x="0" y="3074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9585" y="403991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30" y="0"/>
                </a:lnTo>
                <a:lnTo>
                  <a:pt x="16888830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422364"/>
            <a:ext cx="18288000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often do you eat meat? (beef, pork, poultry)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6828" y="1864427"/>
            <a:ext cx="4469051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(vegan/vegetarian)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3395" y="2531177"/>
            <a:ext cx="5861209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Fewer than 3 times/week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02173" y="2482917"/>
            <a:ext cx="231949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Every day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47225" y="9411154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864" y="6609498"/>
            <a:ext cx="4603742" cy="2854320"/>
          </a:xfrm>
          <a:custGeom>
            <a:avLst/>
            <a:gdLst/>
            <a:ahLst/>
            <a:cxnLst/>
            <a:rect l="l" t="t" r="r" b="b"/>
            <a:pathLst>
              <a:path w="4603742" h="2854320">
                <a:moveTo>
                  <a:pt x="0" y="0"/>
                </a:moveTo>
                <a:lnTo>
                  <a:pt x="4603743" y="0"/>
                </a:lnTo>
                <a:lnTo>
                  <a:pt x="4603743" y="2854320"/>
                </a:lnTo>
                <a:lnTo>
                  <a:pt x="0" y="285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97891" y="6904895"/>
            <a:ext cx="1243309" cy="2518093"/>
          </a:xfrm>
          <a:custGeom>
            <a:avLst/>
            <a:gdLst/>
            <a:ahLst/>
            <a:cxnLst/>
            <a:rect l="l" t="t" r="r" b="b"/>
            <a:pathLst>
              <a:path w="1243309" h="2518093">
                <a:moveTo>
                  <a:pt x="0" y="0"/>
                </a:moveTo>
                <a:lnTo>
                  <a:pt x="1243308" y="0"/>
                </a:lnTo>
                <a:lnTo>
                  <a:pt x="1243308" y="2518093"/>
                </a:lnTo>
                <a:lnTo>
                  <a:pt x="0" y="2518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08684" y="5994632"/>
            <a:ext cx="4783861" cy="3025792"/>
          </a:xfrm>
          <a:custGeom>
            <a:avLst/>
            <a:gdLst/>
            <a:ahLst/>
            <a:cxnLst/>
            <a:rect l="l" t="t" r="r" b="b"/>
            <a:pathLst>
              <a:path w="4783861" h="3025792">
                <a:moveTo>
                  <a:pt x="0" y="0"/>
                </a:moveTo>
                <a:lnTo>
                  <a:pt x="4783861" y="0"/>
                </a:lnTo>
                <a:lnTo>
                  <a:pt x="4783861" y="3025793"/>
                </a:lnTo>
                <a:lnTo>
                  <a:pt x="0" y="3025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0471" y="440232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29" y="0"/>
                </a:lnTo>
                <a:lnTo>
                  <a:pt x="16888829" y="2207175"/>
                </a:lnTo>
                <a:lnTo>
                  <a:pt x="0" y="220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422364"/>
            <a:ext cx="18288000" cy="202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often do you eat animal-based products? (eggs, dairy products)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789573"/>
            <a:ext cx="4469051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(vegan/vegetarian)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66520" y="3408063"/>
            <a:ext cx="231949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Every day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0595" y="3408063"/>
            <a:ext cx="5861209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Fewer than 3 times/week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65572" y="9346788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2608" y="5784223"/>
            <a:ext cx="13986088" cy="3636383"/>
          </a:xfrm>
          <a:custGeom>
            <a:avLst/>
            <a:gdLst/>
            <a:ahLst/>
            <a:cxnLst/>
            <a:rect l="l" t="t" r="r" b="b"/>
            <a:pathLst>
              <a:path w="13986088" h="3636383">
                <a:moveTo>
                  <a:pt x="0" y="0"/>
                </a:moveTo>
                <a:lnTo>
                  <a:pt x="13986088" y="0"/>
                </a:lnTo>
                <a:lnTo>
                  <a:pt x="13986088" y="3636383"/>
                </a:lnTo>
                <a:lnTo>
                  <a:pt x="0" y="3636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9585" y="403991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30" y="0"/>
                </a:lnTo>
                <a:lnTo>
                  <a:pt x="16888830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22364"/>
            <a:ext cx="18288000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often do you eat fruits and vegetables?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51394" y="9344406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99787" y="2235278"/>
            <a:ext cx="1426071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Never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9380" y="2235278"/>
            <a:ext cx="2433042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Every day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75375" y="2235278"/>
            <a:ext cx="5860554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Fewer than 3 times/week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2607" y="5913528"/>
            <a:ext cx="5080557" cy="4096199"/>
          </a:xfrm>
          <a:custGeom>
            <a:avLst/>
            <a:gdLst/>
            <a:ahLst/>
            <a:cxnLst/>
            <a:rect l="l" t="t" r="r" b="b"/>
            <a:pathLst>
              <a:path w="5080557" h="4096199">
                <a:moveTo>
                  <a:pt x="0" y="0"/>
                </a:moveTo>
                <a:lnTo>
                  <a:pt x="5080557" y="0"/>
                </a:lnTo>
                <a:lnTo>
                  <a:pt x="5080557" y="4096200"/>
                </a:lnTo>
                <a:lnTo>
                  <a:pt x="0" y="409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0593" y="5994632"/>
            <a:ext cx="3471425" cy="2408301"/>
          </a:xfrm>
          <a:custGeom>
            <a:avLst/>
            <a:gdLst/>
            <a:ahLst/>
            <a:cxnLst/>
            <a:rect l="l" t="t" r="r" b="b"/>
            <a:pathLst>
              <a:path w="3471425" h="2408301">
                <a:moveTo>
                  <a:pt x="0" y="0"/>
                </a:moveTo>
                <a:lnTo>
                  <a:pt x="3471424" y="0"/>
                </a:lnTo>
                <a:lnTo>
                  <a:pt x="3471424" y="2408301"/>
                </a:lnTo>
                <a:lnTo>
                  <a:pt x="0" y="2408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84943" y="5691795"/>
            <a:ext cx="3912581" cy="3643591"/>
          </a:xfrm>
          <a:custGeom>
            <a:avLst/>
            <a:gdLst/>
            <a:ahLst/>
            <a:cxnLst/>
            <a:rect l="l" t="t" r="r" b="b"/>
            <a:pathLst>
              <a:path w="3912581" h="3643591">
                <a:moveTo>
                  <a:pt x="0" y="0"/>
                </a:moveTo>
                <a:lnTo>
                  <a:pt x="3912582" y="0"/>
                </a:lnTo>
                <a:lnTo>
                  <a:pt x="3912582" y="3643592"/>
                </a:lnTo>
                <a:lnTo>
                  <a:pt x="0" y="364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4386" y="3436181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29" y="0"/>
                </a:lnTo>
                <a:lnTo>
                  <a:pt x="16888829" y="2207175"/>
                </a:lnTo>
                <a:lnTo>
                  <a:pt x="0" y="220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11778"/>
            <a:ext cx="18288000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How many pets do you have?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9480" y="1789448"/>
            <a:ext cx="1266825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None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98140" y="1789448"/>
            <a:ext cx="314872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1-3 dogs/cats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65572" y="9346788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27770" y="1407813"/>
            <a:ext cx="5860230" cy="197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Only large animals and/or multiple dogs/cats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72873" y="1789448"/>
            <a:ext cx="2338308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One small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 animal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8550" y="6062831"/>
            <a:ext cx="3384616" cy="4224169"/>
          </a:xfrm>
          <a:custGeom>
            <a:avLst/>
            <a:gdLst/>
            <a:ahLst/>
            <a:cxnLst/>
            <a:rect l="l" t="t" r="r" b="b"/>
            <a:pathLst>
              <a:path w="3384616" h="4224169">
                <a:moveTo>
                  <a:pt x="0" y="0"/>
                </a:moveTo>
                <a:lnTo>
                  <a:pt x="3384616" y="0"/>
                </a:lnTo>
                <a:lnTo>
                  <a:pt x="3384616" y="4224169"/>
                </a:lnTo>
                <a:lnTo>
                  <a:pt x="0" y="422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50844" y="6247087"/>
            <a:ext cx="4209664" cy="4230818"/>
          </a:xfrm>
          <a:custGeom>
            <a:avLst/>
            <a:gdLst/>
            <a:ahLst/>
            <a:cxnLst/>
            <a:rect l="l" t="t" r="r" b="b"/>
            <a:pathLst>
              <a:path w="4209664" h="4230818">
                <a:moveTo>
                  <a:pt x="0" y="0"/>
                </a:moveTo>
                <a:lnTo>
                  <a:pt x="4209663" y="0"/>
                </a:lnTo>
                <a:lnTo>
                  <a:pt x="4209663" y="4230818"/>
                </a:lnTo>
                <a:lnTo>
                  <a:pt x="0" y="423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585" y="4039913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30" y="0"/>
                </a:lnTo>
                <a:lnTo>
                  <a:pt x="16888830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735" y="41145"/>
            <a:ext cx="182880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Do you wash clothes using Phosphorus-free laundry detergent?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4075" y="2059983"/>
            <a:ext cx="4026098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 P-free detergent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11510" y="2223640"/>
            <a:ext cx="1898452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Unsure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if P-free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87712" y="2223640"/>
            <a:ext cx="2609552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 Bold"/>
              </a:rPr>
              <a:t>NOT P-free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65572" y="9346788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2698" y="5994632"/>
            <a:ext cx="5648744" cy="3763476"/>
          </a:xfrm>
          <a:custGeom>
            <a:avLst/>
            <a:gdLst/>
            <a:ahLst/>
            <a:cxnLst/>
            <a:rect l="l" t="t" r="r" b="b"/>
            <a:pathLst>
              <a:path w="5648744" h="3763476">
                <a:moveTo>
                  <a:pt x="0" y="0"/>
                </a:moveTo>
                <a:lnTo>
                  <a:pt x="5648745" y="0"/>
                </a:lnTo>
                <a:lnTo>
                  <a:pt x="5648745" y="3763476"/>
                </a:lnTo>
                <a:lnTo>
                  <a:pt x="0" y="376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9585" y="3787458"/>
            <a:ext cx="16888829" cy="2207175"/>
          </a:xfrm>
          <a:custGeom>
            <a:avLst/>
            <a:gdLst/>
            <a:ahLst/>
            <a:cxnLst/>
            <a:rect l="l" t="t" r="r" b="b"/>
            <a:pathLst>
              <a:path w="16888829" h="2207175">
                <a:moveTo>
                  <a:pt x="0" y="0"/>
                </a:moveTo>
                <a:lnTo>
                  <a:pt x="16888830" y="0"/>
                </a:lnTo>
                <a:lnTo>
                  <a:pt x="16888830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22364"/>
            <a:ext cx="182880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Do you wash dishes using Phosphorus-free dish soap?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5572" y="2791029"/>
            <a:ext cx="3264396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 Bold"/>
              </a:rPr>
              <a:t>Detergent has 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65572" y="9346788"/>
            <a:ext cx="4822428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Canva Sans Bold"/>
              </a:rPr>
              <a:t>Record your score...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99113" y="2857069"/>
            <a:ext cx="2985492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anva Sans Bold"/>
              </a:rPr>
              <a:t>P-free detergent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05640" y="2817064"/>
            <a:ext cx="3122861" cy="53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nva Sans Bold"/>
              </a:rPr>
              <a:t>Unsure if P-free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782</Words>
  <Application>Microsoft Office PowerPoint</Application>
  <PresentationFormat>Custom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Canva Sans Italics</vt:lpstr>
      <vt:lpstr>Canva Sans Bold</vt:lpstr>
      <vt:lpstr>Aleo</vt:lpstr>
      <vt:lpstr>Calibri</vt:lpstr>
      <vt:lpstr>Aleo Bold</vt:lpstr>
      <vt:lpstr>Arial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Phosphorus Footprint</dc:title>
  <dc:creator>maddie stallard</dc:creator>
  <cp:lastModifiedBy>maddie stallard</cp:lastModifiedBy>
  <cp:revision>1</cp:revision>
  <dcterms:created xsi:type="dcterms:W3CDTF">2006-08-16T00:00:00Z</dcterms:created>
  <dcterms:modified xsi:type="dcterms:W3CDTF">2024-03-25T17:25:16Z</dcterms:modified>
  <dc:identifier>DAF5rW9l1J0</dc:identifier>
</cp:coreProperties>
</file>